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60" r:id="rId3"/>
  </p:sldMasterIdLst>
  <p:sldIdLst>
    <p:sldId id="256" r:id="rId4"/>
    <p:sldId id="258" r:id="rId5"/>
    <p:sldId id="268" r:id="rId6"/>
    <p:sldId id="266" r:id="rId7"/>
    <p:sldId id="259" r:id="rId8"/>
    <p:sldId id="267" r:id="rId9"/>
  </p:sldIdLst>
  <p:sldSz cx="8640763" cy="6483350"/>
  <p:notesSz cx="6858000" cy="9144000"/>
  <p:custDataLst>
    <p:tags r:id="rId10"/>
  </p:custDataLst>
  <p:defaultTextStyle>
    <a:defPPr>
      <a:defRPr lang="en-US"/>
    </a:defPPr>
    <a:lvl1pPr marL="0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2100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41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962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283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604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925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246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567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2">
          <p15:clr>
            <a:srgbClr val="A4A3A4"/>
          </p15:clr>
        </p15:guide>
        <p15:guide id="2" pos="27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372" y="32"/>
      </p:cViewPr>
      <p:guideLst>
        <p:guide orient="horz" pos="2042"/>
        <p:guide pos="27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71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73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90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WattsDSC_0055_retouchedforPP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070"/>
            <a:ext cx="8640763" cy="5668279"/>
          </a:xfrm>
          <a:prstGeom prst="rect">
            <a:avLst/>
          </a:prstGeom>
        </p:spPr>
      </p:pic>
      <p:pic>
        <p:nvPicPr>
          <p:cNvPr id="8" name="Picture 7" descr="ox_small_cmyk_pos_rect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4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Watts_punts_retouchedforP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070"/>
            <a:ext cx="8638032" cy="5668279"/>
          </a:xfrm>
          <a:prstGeom prst="rect">
            <a:avLst/>
          </a:prstGeom>
        </p:spPr>
      </p:pic>
      <p:pic>
        <p:nvPicPr>
          <p:cNvPr id="16" name="Picture 15" descr="ox_small_cmyk_pos_rect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8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x_small_cmyk_pos_rec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-1" y="815070"/>
            <a:ext cx="8640763" cy="56682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3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ds.ox.ac.uk/staff-gateway/committees/EDI-Committee" TargetMode="External"/><Relationship Id="rId2" Type="http://schemas.openxmlformats.org/officeDocument/2006/relationships/hyperlink" Target="https://www.nds.ox.ac.uk/files/about-us/nds-athena-swan-silver-action-plan-2022-2027.pdf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ds.ox.ac.uk/staff-gateway/health-and-wellbeing/mental-health-resources-and-information/mental-health-resources-and-information/view" TargetMode="External"/><Relationship Id="rId2" Type="http://schemas.openxmlformats.org/officeDocument/2006/relationships/hyperlink" Target="https://www.nds.ox.ac.uk/staff-gateway/health-and-wellbeing/wellbeing-support-service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medsci.msgfocus.com/c/13A1Vyl7YT456P4DBYywsHlv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ounselling@admin.ox.ac.uk" TargetMode="External"/><Relationship Id="rId2" Type="http://schemas.openxmlformats.org/officeDocument/2006/relationships/hyperlink" Target="http://medsci.msgfocus.com/c/13A1UPmSOoh57bQBseFmSl3ja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nds.ox.ac.uk/staff-gateway/health-and-wellbeing" TargetMode="External"/><Relationship Id="rId4" Type="http://schemas.openxmlformats.org/officeDocument/2006/relationships/hyperlink" Target="https://www.nds.ox.ac.uk/about-us/supporting-our-staff/bullying-and-harassmen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ds.ox.ac.uk/staff-gateway/research/networking/early-career-researchers-group" TargetMode="External"/><Relationship Id="rId2" Type="http://schemas.openxmlformats.org/officeDocument/2006/relationships/hyperlink" Target="https://www.nds.ox.ac.uk/staff-gateway/personnel/career-development/nds-training-fund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nds.ox.ac.uk/staff-gateway/personnel/career-development" TargetMode="External"/><Relationship Id="rId4" Type="http://schemas.openxmlformats.org/officeDocument/2006/relationships/hyperlink" Target="https://www.nds.ox.ac.uk/staff-gateway/personnel/career-development/mentor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admin.ox.ac.uk/networks" TargetMode="External"/><Relationship Id="rId2" Type="http://schemas.openxmlformats.org/officeDocument/2006/relationships/hyperlink" Target="https://bipocstemnetwork.web.ox.ac.uk/allies-book-club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9216" y="2016126"/>
            <a:ext cx="4813323" cy="2848830"/>
          </a:xfrm>
          <a:prstGeom prst="rect">
            <a:avLst/>
          </a:prstGeom>
          <a:solidFill>
            <a:srgbClr val="0000FF">
              <a:alpha val="41176"/>
            </a:srgb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304" y="2016125"/>
            <a:ext cx="476023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FoundrySterling-Book"/>
              </a:rPr>
              <a:t>Equality, Diversity and Inclusion</a:t>
            </a:r>
          </a:p>
          <a:p>
            <a:endParaRPr lang="en-US" sz="1400" dirty="0">
              <a:solidFill>
                <a:schemeClr val="bg1"/>
              </a:solidFill>
              <a:latin typeface="FoundrySterling-Book"/>
            </a:endParaRPr>
          </a:p>
          <a:p>
            <a:r>
              <a:rPr lang="en-US" sz="1400" dirty="0">
                <a:solidFill>
                  <a:schemeClr val="bg1"/>
                </a:solidFill>
                <a:latin typeface="FoundrySterling-Book"/>
              </a:rPr>
              <a:t>Nuffield Department of Surgical Sciences</a:t>
            </a:r>
          </a:p>
          <a:p>
            <a:endParaRPr lang="en-US" sz="1400" dirty="0">
              <a:solidFill>
                <a:schemeClr val="bg1"/>
              </a:solidFill>
              <a:latin typeface="FoundrySterling-Book"/>
            </a:endParaRPr>
          </a:p>
          <a:p>
            <a:endParaRPr lang="en-US" sz="1400" dirty="0">
              <a:solidFill>
                <a:schemeClr val="bg1"/>
              </a:solidFill>
              <a:latin typeface="FoundrySterling-Book"/>
            </a:endParaRPr>
          </a:p>
          <a:p>
            <a:r>
              <a:rPr lang="en-US" sz="1400" dirty="0">
                <a:solidFill>
                  <a:schemeClr val="bg1"/>
                </a:solidFill>
                <a:latin typeface="FoundrySterling-Book"/>
              </a:rPr>
              <a:t>October 2022</a:t>
            </a:r>
          </a:p>
        </p:txBody>
      </p:sp>
      <p:sp>
        <p:nvSpPr>
          <p:cNvPr id="4" name="Lightning Bolt 3" descr="-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Lightning Bolt 4" descr="-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92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03" y="1293220"/>
            <a:ext cx="5743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FoundrySterling-Book"/>
              </a:rPr>
              <a:t>Introduction</a:t>
            </a:r>
          </a:p>
          <a:p>
            <a:endParaRPr lang="en-US" sz="1400" dirty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303" y="2559285"/>
            <a:ext cx="7641902" cy="436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>
                <a:latin typeface="FoundrySterling-Book"/>
              </a:rPr>
              <a:t>NDS holds an Athena Swan Silver Award (renewed Jan 2022). See our action plan </a:t>
            </a:r>
            <a:r>
              <a:rPr lang="en-US" sz="2400" dirty="0">
                <a:latin typeface="FoundrySterling-Book"/>
                <a:hlinkClick r:id="rId2"/>
              </a:rPr>
              <a:t>here</a:t>
            </a:r>
            <a:r>
              <a:rPr lang="en-US" sz="2400" dirty="0">
                <a:latin typeface="FoundrySterling-Book"/>
              </a:rPr>
              <a:t>.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>
                <a:latin typeface="FoundrySterling-Book"/>
                <a:hlinkClick r:id="rId3"/>
              </a:rPr>
              <a:t>Equality, Diversity and Inclusion Committee</a:t>
            </a:r>
            <a:r>
              <a:rPr lang="en-US" sz="2400" dirty="0">
                <a:latin typeface="FoundrySterling-Book"/>
              </a:rPr>
              <a:t> (EDIC) oversees EDI activity and maintenance of Athena Swan award.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>
                <a:latin typeface="FoundrySterling-Book"/>
              </a:rPr>
              <a:t>Annual NDS surveys are used to consult staff on issues and identify disparities in staff experience based on gender and (bi-annually) ethnicity, disability, mental health etc.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endParaRPr lang="en-US" sz="2400" dirty="0">
              <a:latin typeface="FoundrySterling-Book"/>
            </a:endParaRPr>
          </a:p>
        </p:txBody>
      </p:sp>
    </p:spTree>
    <p:extLst>
      <p:ext uri="{BB962C8B-B14F-4D97-AF65-F5344CB8AC3E}">
        <p14:creationId xmlns:p14="http://schemas.microsoft.com/office/powerpoint/2010/main" val="2399579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03" y="1293220"/>
            <a:ext cx="5743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FoundrySterling-Book"/>
              </a:rPr>
              <a:t>Wellbeing</a:t>
            </a:r>
          </a:p>
          <a:p>
            <a:endParaRPr lang="en-US" sz="1400" dirty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303" y="2559285"/>
            <a:ext cx="7641902" cy="3639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>
                <a:latin typeface="FoundrySterling-Book"/>
                <a:hlinkClick r:id="rId2"/>
              </a:rPr>
              <a:t>Wellbeing Support Service</a:t>
            </a:r>
            <a:endParaRPr lang="en-US" sz="2400" dirty="0">
              <a:latin typeface="FoundrySterling-Book"/>
            </a:endParaRPr>
          </a:p>
          <a:p>
            <a:pPr marL="775000" lvl="1" indent="-342900">
              <a:spcAft>
                <a:spcPts val="15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FoundrySterling-Book"/>
              </a:rPr>
              <a:t>Run in partnership with the Department of Oncology</a:t>
            </a:r>
          </a:p>
          <a:p>
            <a:pPr marL="775000" lvl="1" indent="-342900">
              <a:spcAft>
                <a:spcPts val="15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FoundrySterling-Book"/>
              </a:rPr>
              <a:t>Open to any member of NDS</a:t>
            </a:r>
          </a:p>
          <a:p>
            <a:pPr marL="775000" lvl="1" indent="-342900">
              <a:spcAft>
                <a:spcPts val="15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FoundrySterling-Book"/>
              </a:rPr>
              <a:t>Available for signposting and non-judgmental listening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FoundrySterling-Book"/>
                <a:hlinkClick r:id="rId3"/>
              </a:rPr>
              <a:t>Wellbeing Wednesday Bulletins</a:t>
            </a:r>
            <a:endParaRPr lang="en-US" sz="2400" dirty="0">
              <a:latin typeface="FoundrySterling-Book"/>
            </a:endParaRP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FoundrySterling-Book"/>
                <a:hlinkClick r:id="rId4"/>
              </a:rPr>
              <a:t>Peer Support </a:t>
            </a:r>
            <a:r>
              <a:rPr lang="en-US" sz="2400" dirty="0" err="1">
                <a:latin typeface="FoundrySterling-Book"/>
                <a:hlinkClick r:id="rId4"/>
              </a:rPr>
              <a:t>Programme</a:t>
            </a:r>
            <a:endParaRPr lang="en-US" sz="2400" dirty="0">
              <a:latin typeface="FoundrySterling-Book"/>
            </a:endParaRPr>
          </a:p>
        </p:txBody>
      </p:sp>
    </p:spTree>
    <p:extLst>
      <p:ext uri="{BB962C8B-B14F-4D97-AF65-F5344CB8AC3E}">
        <p14:creationId xmlns:p14="http://schemas.microsoft.com/office/powerpoint/2010/main" val="2974496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03" y="1293220"/>
            <a:ext cx="5743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FoundrySterling-Book"/>
              </a:rPr>
              <a:t>Wellbeing </a:t>
            </a:r>
            <a:r>
              <a:rPr lang="en-US" sz="4000" dirty="0" err="1">
                <a:latin typeface="FoundrySterling-Book"/>
              </a:rPr>
              <a:t>Cont</a:t>
            </a:r>
            <a:r>
              <a:rPr lang="en-US" sz="4000" dirty="0">
                <a:latin typeface="FoundrySterling-Book"/>
              </a:rPr>
              <a:t>…</a:t>
            </a:r>
          </a:p>
          <a:p>
            <a:endParaRPr lang="en-US" sz="1400" dirty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303" y="2559285"/>
            <a:ext cx="764190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>
                <a:latin typeface="FoundrySterling-Book"/>
                <a:hlinkClick r:id="rId2"/>
              </a:rPr>
              <a:t>Oxford Nightline</a:t>
            </a:r>
            <a:endParaRPr lang="en-US" sz="2400" dirty="0">
              <a:latin typeface="FoundrySterling-Book"/>
            </a:endParaRPr>
          </a:p>
          <a:p>
            <a:pPr marL="612100" lvl="1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>
                <a:latin typeface="FoundrySterling-Book"/>
              </a:rPr>
              <a:t>Run by and for students, offering non-judgmental listening and advice service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>
                <a:latin typeface="FoundrySterling-Book"/>
                <a:hlinkClick r:id="rId3"/>
              </a:rPr>
              <a:t>University counselling service for students</a:t>
            </a:r>
            <a:endParaRPr lang="en-US" sz="2400" dirty="0">
              <a:latin typeface="FoundrySterling-Book"/>
            </a:endParaRP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>
                <a:latin typeface="FoundrySterling-Book"/>
                <a:hlinkClick r:id="rId4"/>
              </a:rPr>
              <a:t>Bullying and Harassment Advisors</a:t>
            </a:r>
            <a:endParaRPr lang="en-US" sz="2400" dirty="0">
              <a:latin typeface="FoundrySterling-Book"/>
            </a:endParaRP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>
                <a:latin typeface="FoundrySterling-Book"/>
                <a:hlinkClick r:id="rId5"/>
              </a:rPr>
              <a:t>NDS Mental Health and Wellbeing pages</a:t>
            </a:r>
            <a:endParaRPr lang="en-US" sz="2400" dirty="0">
              <a:latin typeface="FoundrySterling-Book"/>
            </a:endParaRPr>
          </a:p>
        </p:txBody>
      </p:sp>
    </p:spTree>
    <p:extLst>
      <p:ext uri="{BB962C8B-B14F-4D97-AF65-F5344CB8AC3E}">
        <p14:creationId xmlns:p14="http://schemas.microsoft.com/office/powerpoint/2010/main" val="3016741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03" y="1293220"/>
            <a:ext cx="5743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FoundrySterling-Book"/>
              </a:rPr>
              <a:t>Career Development</a:t>
            </a:r>
          </a:p>
          <a:p>
            <a:endParaRPr lang="en-US" sz="1400" dirty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302" y="2559285"/>
            <a:ext cx="716797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>
                <a:latin typeface="FoundrySterling-Book"/>
                <a:hlinkClick r:id="rId2"/>
              </a:rPr>
              <a:t>NDS Training Fund</a:t>
            </a:r>
            <a:endParaRPr lang="en-US" sz="2400" dirty="0">
              <a:latin typeface="FoundrySterling-Book"/>
            </a:endParaRPr>
          </a:p>
          <a:p>
            <a:pPr marL="775000" lvl="1" indent="-342900">
              <a:spcAft>
                <a:spcPts val="15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FoundrySterling-Book"/>
              </a:rPr>
              <a:t>Covers up to £1000 for external training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FoundrySterling-Book"/>
                <a:hlinkClick r:id="rId3"/>
              </a:rPr>
              <a:t>Early Career Researchers’ Network</a:t>
            </a:r>
            <a:endParaRPr lang="en-US" sz="2400" dirty="0">
              <a:latin typeface="FoundrySterling-Book"/>
            </a:endParaRP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FoundrySterling-Book"/>
                <a:hlinkClick r:id="rId4"/>
              </a:rPr>
              <a:t>RECOGNISE</a:t>
            </a:r>
            <a:endParaRPr lang="en-US" sz="2400" dirty="0">
              <a:latin typeface="FoundrySterling-Book"/>
            </a:endParaRP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FoundrySterling-Book"/>
                <a:hlinkClick r:id="rId5"/>
              </a:rPr>
              <a:t>NDS Career Development Pages </a:t>
            </a:r>
            <a:endParaRPr lang="en-US" sz="2400" dirty="0">
              <a:latin typeface="FoundrySterling-Book"/>
            </a:endParaRPr>
          </a:p>
        </p:txBody>
      </p:sp>
    </p:spTree>
    <p:extLst>
      <p:ext uri="{BB962C8B-B14F-4D97-AF65-F5344CB8AC3E}">
        <p14:creationId xmlns:p14="http://schemas.microsoft.com/office/powerpoint/2010/main" val="1933605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03" y="1293220"/>
            <a:ext cx="5743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FoundrySterling-Book"/>
              </a:rPr>
              <a:t>Further EDI Work</a:t>
            </a:r>
          </a:p>
          <a:p>
            <a:endParaRPr lang="en-US" sz="1400" dirty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302" y="2559285"/>
            <a:ext cx="7167975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>
                <a:latin typeface="FoundrySterling-Book"/>
                <a:hlinkClick r:id="rId2"/>
              </a:rPr>
              <a:t>BIPOC STEM Network’s Allies Book Club</a:t>
            </a:r>
            <a:endParaRPr lang="en-US" sz="2400" dirty="0">
              <a:latin typeface="FoundrySterling-Book"/>
            </a:endParaRP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>
                <a:latin typeface="FoundrySterling-Book"/>
                <a:hlinkClick r:id="rId3"/>
              </a:rPr>
              <a:t>University Networks</a:t>
            </a:r>
            <a:r>
              <a:rPr lang="en-US" sz="2400" dirty="0">
                <a:latin typeface="FoundrySterling-Book"/>
              </a:rPr>
              <a:t> (BIPOC STEM Network, LGBT+ Network, etc.)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endParaRPr lang="en-US" sz="2400" dirty="0">
              <a:latin typeface="FoundrySterling-Book"/>
            </a:endParaRPr>
          </a:p>
        </p:txBody>
      </p:sp>
    </p:spTree>
    <p:extLst>
      <p:ext uri="{BB962C8B-B14F-4D97-AF65-F5344CB8AC3E}">
        <p14:creationId xmlns:p14="http://schemas.microsoft.com/office/powerpoint/2010/main" val="8586236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a549ecb5-555b-48eb-8c00-b123e04da280"/>
</p:tagLst>
</file>

<file path=ppt/theme/theme1.xml><?xml version="1.0" encoding="utf-8"?>
<a:theme xmlns:a="http://schemas.openxmlformats.org/drawingml/2006/main" name="Open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pening slide alterna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188</Words>
  <Application>Microsoft Office PowerPoint</Application>
  <PresentationFormat>Custom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Courier New</vt:lpstr>
      <vt:lpstr>FoundrySterling-Book</vt:lpstr>
      <vt:lpstr>Opening slide</vt:lpstr>
      <vt:lpstr>Opening slide alternative</vt:lpstr>
      <vt:lpstr>Text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Chinn</dc:creator>
  <cp:lastModifiedBy>Emily Hotine</cp:lastModifiedBy>
  <cp:revision>72</cp:revision>
  <dcterms:created xsi:type="dcterms:W3CDTF">2014-03-20T14:30:16Z</dcterms:created>
  <dcterms:modified xsi:type="dcterms:W3CDTF">2022-10-04T08:20:33Z</dcterms:modified>
</cp:coreProperties>
</file>